
<file path=[Content_Types].xml><?xml version="1.0" encoding="utf-8"?>
<Types xmlns="http://schemas.openxmlformats.org/package/2006/content-types">
  <Default Extension="png" ContentType="image/png"/>
  <Default Extension="tmp" ContentType="image/jpe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310" r:id="rId3"/>
    <p:sldId id="262" r:id="rId4"/>
    <p:sldId id="293" r:id="rId5"/>
    <p:sldId id="294" r:id="rId6"/>
    <p:sldId id="295" r:id="rId7"/>
    <p:sldId id="296" r:id="rId8"/>
    <p:sldId id="306" r:id="rId9"/>
    <p:sldId id="308" r:id="rId10"/>
    <p:sldId id="305" r:id="rId11"/>
    <p:sldId id="303" r:id="rId12"/>
    <p:sldId id="304" r:id="rId13"/>
    <p:sldId id="257" r:id="rId14"/>
    <p:sldId id="298" r:id="rId15"/>
    <p:sldId id="299" r:id="rId16"/>
    <p:sldId id="300" r:id="rId17"/>
    <p:sldId id="307" r:id="rId18"/>
    <p:sldId id="311" r:id="rId19"/>
    <p:sldId id="309" r:id="rId2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3333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170" y="-7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0519F-7860-4E0B-85E8-B8C6E0A9B3CA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82CBB-240E-41E6-8FFE-48CF7693C2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851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ED338-F5B1-428B-B757-A01B89E92B90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E46F5-EA93-431A-962E-9384968BDF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6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02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91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28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Agency for Healthcare Research and Quality -</a:t>
            </a:r>
            <a:r>
              <a:rPr lang="en-US" baseline="0" dirty="0" smtClean="0"/>
              <a:t> </a:t>
            </a:r>
            <a:r>
              <a:rPr lang="en-US" dirty="0" smtClean="0"/>
              <a:t>https://www.ahrq.gov/professionals/systems/hospital/fallpxtoolkit/index.html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78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2292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856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099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969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88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9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18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00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95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16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4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41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E46F5-EA93-431A-962E-9384968BDFB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9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E04-9DA7-4ED5-BB19-AF3C94E205E1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E11-BF26-48B9-8A93-FB7E34F569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E04-9DA7-4ED5-BB19-AF3C94E205E1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E11-BF26-48B9-8A93-FB7E34F569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E04-9DA7-4ED5-BB19-AF3C94E205E1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E11-BF26-48B9-8A93-FB7E34F569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E04-9DA7-4ED5-BB19-AF3C94E205E1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E11-BF26-48B9-8A93-FB7E34F569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4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E04-9DA7-4ED5-BB19-AF3C94E205E1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E11-BF26-48B9-8A93-FB7E34F569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E04-9DA7-4ED5-BB19-AF3C94E205E1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E11-BF26-48B9-8A93-FB7E34F569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E04-9DA7-4ED5-BB19-AF3C94E205E1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E11-BF26-48B9-8A93-FB7E34F569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E04-9DA7-4ED5-BB19-AF3C94E205E1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E11-BF26-48B9-8A93-FB7E34F569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E04-9DA7-4ED5-BB19-AF3C94E205E1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E11-BF26-48B9-8A93-FB7E34F569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E04-9DA7-4ED5-BB19-AF3C94E205E1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AE11-BF26-48B9-8A93-FB7E34F569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6E04-9DA7-4ED5-BB19-AF3C94E205E1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A6AE11-BF26-48B9-8A93-FB7E34F569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DA6AE11-BF26-48B9-8A93-FB7E34F569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2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3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A8A6E04-9DA7-4ED5-BB19-AF3C94E205E1}" type="datetimeFigureOut">
              <a:rPr lang="en-US" smtClean="0"/>
              <a:t>3/22/2018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jpg@01D1BB43.6030AA2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jpg@01D1BB43.6030AA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543800" cy="41179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1F497D"/>
                </a:solidFill>
              </a:rPr>
              <a:t>How Volunteers Can Impact Patient Safety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1F497D"/>
                </a:solidFill>
              </a:rPr>
              <a:t>Saint Francis Medical Center</a:t>
            </a:r>
            <a:endParaRPr lang="en-US" sz="2200" b="1" dirty="0">
              <a:solidFill>
                <a:srgbClr val="1F497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572001"/>
            <a:ext cx="27527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43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233671"/>
              </p:ext>
            </p:extLst>
          </p:nvPr>
        </p:nvGraphicFramePr>
        <p:xfrm>
          <a:off x="419100" y="381000"/>
          <a:ext cx="7772400" cy="5748528"/>
        </p:xfrm>
        <a:graphic>
          <a:graphicData uri="http://schemas.openxmlformats.org/drawingml/2006/table">
            <a:tbl>
              <a:tblPr firstRow="1" firstCol="1" bandRow="1"/>
              <a:tblGrid>
                <a:gridCol w="1824135"/>
                <a:gridCol w="2632109"/>
                <a:gridCol w="3316156"/>
              </a:tblGrid>
              <a:tr h="1447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Education 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Provided?  If yes, to whom?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Did you contact Nursing Staff immediately for starred items? Please indicate which item. If you did not contact staff right away indicate  why.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Use this space to explain any issues.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50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0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0" marR="52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6385495"/>
            <a:ext cx="7543800" cy="324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latin typeface="Times New Roman"/>
                <a:ea typeface="Calibri"/>
                <a:cs typeface="Times New Roman"/>
              </a:rPr>
              <a:t>**- contact clinical staff for assistance immediately for starred items in bold box</a:t>
            </a:r>
            <a:endParaRPr lang="en-US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4116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6" y="0"/>
            <a:ext cx="88761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882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6" y="0"/>
            <a:ext cx="88761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69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SFMC 4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Floor Fall Rate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98" y="2153253"/>
            <a:ext cx="7364607" cy="369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90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Volunteer Falls Prevention Data Collection:</a:t>
            </a:r>
            <a:br>
              <a:rPr lang="en-US" sz="3600" dirty="0" smtClean="0"/>
            </a:br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floor</a:t>
            </a:r>
            <a:endParaRPr lang="en-US" sz="28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1"/>
            <a:ext cx="8077200" cy="3275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91026"/>
            <a:ext cx="594360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053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sz="3600" dirty="0" smtClean="0"/>
              <a:t>Future Direction &amp; Continued Expansion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Meetings </a:t>
            </a:r>
            <a:r>
              <a:rPr lang="en-US" dirty="0" smtClean="0">
                <a:solidFill>
                  <a:srgbClr val="1F497D"/>
                </a:solidFill>
              </a:rPr>
              <a:t>held </a:t>
            </a:r>
            <a:r>
              <a:rPr lang="en-US" dirty="0" smtClean="0">
                <a:solidFill>
                  <a:srgbClr val="1F497D"/>
                </a:solidFill>
              </a:rPr>
              <a:t>in August with Key Nursing staff  and later  Volunteers to review the program. In addition volunteers provide ongoing  feedback to director which has helped help improve protocols.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Based on positive feedback from staff and due to an increase in falls on the Med Surg Unit, it was requested that the program roll out to the  5</a:t>
            </a:r>
            <a:r>
              <a:rPr lang="en-US" baseline="30000" dirty="0" smtClean="0">
                <a:solidFill>
                  <a:srgbClr val="1F497D"/>
                </a:solidFill>
              </a:rPr>
              <a:t>th</a:t>
            </a:r>
            <a:r>
              <a:rPr lang="en-US" dirty="0" smtClean="0">
                <a:solidFill>
                  <a:srgbClr val="1F497D"/>
                </a:solidFill>
              </a:rPr>
              <a:t> floor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Based on initial experiences, it was determined that  a one page flyer be developed to  inform staff of the roll out would occur 1 week prior to the program starting. The  new program was explained by clinical lead staff in huddles.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Both the director and a Fall Prevention  Volunteer serve on the Hospital Falls Committee to provide input.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Period  meetings are held to  hear input from the volunteers,  review trends &amp; issues and make changes to the protocol as needed.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1F497D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1F497D"/>
              </a:solidFill>
            </a:endParaRPr>
          </a:p>
          <a:p>
            <a:pPr marL="114300" indent="0">
              <a:buNone/>
            </a:pP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66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731838"/>
          </a:xfrm>
        </p:spPr>
        <p:txBody>
          <a:bodyPr/>
          <a:lstStyle/>
          <a:p>
            <a:r>
              <a:rPr lang="en-US" sz="3600" dirty="0"/>
              <a:t>Continued </a:t>
            </a:r>
            <a:r>
              <a:rPr lang="en-US" sz="3600" dirty="0" smtClean="0"/>
              <a:t>Expansion, Future Direction &amp;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0292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Volunteers were recruited both internally and externally based on skills and interests.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A second Volunteer Fall prevention training  for Volunteers to  work on the Med Surg unit was held on October 24</a:t>
            </a:r>
            <a:r>
              <a:rPr lang="en-US" baseline="30000" dirty="0" smtClean="0">
                <a:solidFill>
                  <a:srgbClr val="1F497D"/>
                </a:solidFill>
              </a:rPr>
              <a:t>th</a:t>
            </a:r>
            <a:r>
              <a:rPr lang="en-US" dirty="0" smtClean="0">
                <a:solidFill>
                  <a:srgbClr val="1F497D"/>
                </a:solidFill>
              </a:rPr>
              <a:t>, 2017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Volunteers working on the Med Surg unit  began  the first week of November, 2017.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Materials for this program include:  A training packet, a job description, A falls data  collection tool, a fall risk patient educational flyer  and a fall prevention program flyer for  unit staff.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Volunteers  recruited to input data from Fall data collection tool.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A meeting  to  review the program as well as results and impact will be held in April.</a:t>
            </a:r>
          </a:p>
          <a:p>
            <a:endParaRPr lang="en-US" dirty="0" smtClean="0">
              <a:solidFill>
                <a:srgbClr val="1F497D"/>
              </a:solidFill>
            </a:endParaRPr>
          </a:p>
          <a:p>
            <a:pPr marL="114300" indent="0" algn="r">
              <a:buNone/>
            </a:pPr>
            <a:r>
              <a:rPr lang="en-US" sz="1000" dirty="0" smtClean="0">
                <a:solidFill>
                  <a:srgbClr val="1F497D"/>
                </a:solidFill>
              </a:rPr>
              <a:t>DF/1/22/18</a:t>
            </a:r>
          </a:p>
          <a:p>
            <a:pPr marL="114300" indent="0">
              <a:buNone/>
            </a:pP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5" name="Picture 4" descr="cid:image001.jpg@01D1BB43.6030AA2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"/>
            <a:ext cx="1828800" cy="612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8308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-22820"/>
            <a:ext cx="5257493" cy="6804620"/>
          </a:xfrm>
        </p:spPr>
      </p:pic>
    </p:spTree>
    <p:extLst>
      <p:ext uri="{BB962C8B-B14F-4D97-AF65-F5344CB8AC3E}">
        <p14:creationId xmlns:p14="http://schemas.microsoft.com/office/powerpoint/2010/main" val="2641102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944562"/>
          </a:xfrm>
        </p:spPr>
        <p:txBody>
          <a:bodyPr/>
          <a:lstStyle/>
          <a:p>
            <a:r>
              <a:rPr lang="en-US" dirty="0" smtClean="0"/>
              <a:t>Benefits of 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>
                <a:solidFill>
                  <a:srgbClr val="1F497D"/>
                </a:solidFill>
              </a:rPr>
              <a:t>Reduction of Patient falls</a:t>
            </a:r>
          </a:p>
          <a:p>
            <a:r>
              <a:rPr lang="en-US" sz="3500" dirty="0" smtClean="0">
                <a:solidFill>
                  <a:srgbClr val="1F497D"/>
                </a:solidFill>
              </a:rPr>
              <a:t>Support to clinical staff through daily checks</a:t>
            </a:r>
          </a:p>
          <a:p>
            <a:r>
              <a:rPr lang="en-US" sz="3500" dirty="0" smtClean="0">
                <a:solidFill>
                  <a:srgbClr val="1F497D"/>
                </a:solidFill>
              </a:rPr>
              <a:t>Analysis of trends-successes and opportunities </a:t>
            </a:r>
          </a:p>
          <a:p>
            <a:r>
              <a:rPr lang="en-US" sz="3500" dirty="0" smtClean="0">
                <a:solidFill>
                  <a:srgbClr val="1F497D"/>
                </a:solidFill>
              </a:rPr>
              <a:t>Provides data that can determine educational needs and strategies</a:t>
            </a:r>
          </a:p>
          <a:p>
            <a:r>
              <a:rPr lang="en-US" sz="3500" dirty="0" smtClean="0">
                <a:solidFill>
                  <a:srgbClr val="1F497D"/>
                </a:solidFill>
              </a:rPr>
              <a:t>Align with Hospital Patient safety  Goals-Volunteer Services seen as a critical part of the Hospital team </a:t>
            </a:r>
          </a:p>
          <a:p>
            <a:r>
              <a:rPr lang="en-US" sz="3500" dirty="0" smtClean="0">
                <a:solidFill>
                  <a:srgbClr val="1F497D"/>
                </a:solidFill>
              </a:rPr>
              <a:t>KEEPS PATIENTS SAFER!</a:t>
            </a:r>
          </a:p>
          <a:p>
            <a:endParaRPr lang="en-US" sz="3200" dirty="0" smtClean="0">
              <a:solidFill>
                <a:srgbClr val="1F497D"/>
              </a:solidFill>
            </a:endParaRPr>
          </a:p>
          <a:p>
            <a:endParaRPr lang="en-US" sz="32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50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Questions Do You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3200" dirty="0" smtClean="0"/>
          </a:p>
          <a:p>
            <a:pPr marL="114300" indent="0" algn="ctr">
              <a:buNone/>
            </a:pPr>
            <a:endParaRPr lang="en-US" sz="3200" dirty="0" smtClean="0"/>
          </a:p>
          <a:p>
            <a:pPr marL="114300" indent="0" algn="ctr">
              <a:buNone/>
            </a:pPr>
            <a:endParaRPr lang="en-US" sz="4000" b="1" dirty="0"/>
          </a:p>
        </p:txBody>
      </p:sp>
      <p:pic>
        <p:nvPicPr>
          <p:cNvPr id="4" name="Picture 2" descr="C:\Users\bhsnitze\AppData\Local\Microsoft\Windows\Temporary Internet Files\Content.IE5\2V1E5WIL\MC90043154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670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81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1F497D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How Volunteers </a:t>
            </a:r>
            <a:r>
              <a:rPr lang="en-US" sz="3200" b="1" dirty="0" smtClean="0">
                <a:solidFill>
                  <a:srgbClr val="1F497D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Can </a:t>
            </a:r>
            <a:r>
              <a:rPr lang="en-US" sz="3200" b="1" dirty="0">
                <a:solidFill>
                  <a:srgbClr val="1F497D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Impact Patient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eaLnBrk="0" fontAlgn="base" hangingPunct="0">
              <a:spcAft>
                <a:spcPct val="0"/>
              </a:spcAft>
              <a:buClrTx/>
              <a:buFontTx/>
              <a:buChar char="•"/>
            </a:pPr>
            <a:r>
              <a:rPr lang="en-US" altLang="en-US" sz="2800" kern="0" dirty="0">
                <a:solidFill>
                  <a:srgbClr val="1F497D"/>
                </a:solidFill>
                <a:latin typeface="+mj-lt"/>
              </a:rPr>
              <a:t>Falls occur at  a rate of 700,000- 1,000,000 each year in hospitals across the Country</a:t>
            </a:r>
          </a:p>
          <a:p>
            <a:pPr lvl="0" indent="-342900" eaLnBrk="0" fontAlgn="base" hangingPunct="0">
              <a:spcAft>
                <a:spcPct val="0"/>
              </a:spcAft>
              <a:buClrTx/>
              <a:buFontTx/>
              <a:buChar char="•"/>
            </a:pPr>
            <a:r>
              <a:rPr lang="en-US" altLang="en-US" sz="2800" kern="0" dirty="0">
                <a:solidFill>
                  <a:srgbClr val="1F497D"/>
                </a:solidFill>
                <a:latin typeface="+mj-lt"/>
              </a:rPr>
              <a:t>Research suggests that one-third (1/3) of these falls can be prevented</a:t>
            </a:r>
          </a:p>
          <a:p>
            <a:pPr lvl="0" indent="-342900" eaLnBrk="0" fontAlgn="base" hangingPunct="0">
              <a:spcAft>
                <a:spcPct val="0"/>
              </a:spcAft>
              <a:buClrTx/>
              <a:buFontTx/>
              <a:buChar char="•"/>
            </a:pPr>
            <a:r>
              <a:rPr lang="en-US" altLang="en-US" sz="2800" kern="0" dirty="0">
                <a:solidFill>
                  <a:srgbClr val="1F497D"/>
                </a:solidFill>
                <a:latin typeface="+mj-lt"/>
              </a:rPr>
              <a:t>We want to provide quality healthcare that keeps patient safe</a:t>
            </a:r>
          </a:p>
          <a:p>
            <a:pPr lvl="0" indent="-342900" eaLnBrk="0" fontAlgn="base" hangingPunct="0">
              <a:spcAft>
                <a:spcPct val="0"/>
              </a:spcAft>
              <a:buClrTx/>
              <a:buFontTx/>
              <a:buChar char="•"/>
            </a:pPr>
            <a:r>
              <a:rPr lang="en-US" altLang="en-US" sz="2800" kern="0" dirty="0">
                <a:solidFill>
                  <a:srgbClr val="1F497D"/>
                </a:solidFill>
                <a:latin typeface="+mj-lt"/>
              </a:rPr>
              <a:t>We want to decrease overall Healthcare costs</a:t>
            </a:r>
          </a:p>
          <a:p>
            <a:pPr lvl="0" indent="-342900" eaLnBrk="0" fontAlgn="base" hangingPunct="0">
              <a:spcAft>
                <a:spcPct val="0"/>
              </a:spcAft>
              <a:buClrTx/>
              <a:buFontTx/>
              <a:buChar char="•"/>
            </a:pPr>
            <a:r>
              <a:rPr lang="en-US" altLang="en-US" sz="2800" kern="0" dirty="0">
                <a:solidFill>
                  <a:srgbClr val="1F497D"/>
                </a:solidFill>
                <a:latin typeface="+mj-lt"/>
              </a:rPr>
              <a:t>Volunteers  can help keep patients </a:t>
            </a:r>
            <a:r>
              <a:rPr lang="en-US" altLang="en-US" sz="2800" kern="0" dirty="0" smtClean="0">
                <a:solidFill>
                  <a:srgbClr val="1F497D"/>
                </a:solidFill>
                <a:latin typeface="+mj-lt"/>
              </a:rPr>
              <a:t>safe</a:t>
            </a:r>
          </a:p>
          <a:p>
            <a:pPr lvl="0" indent="-342900" eaLnBrk="0" fontAlgn="base" hangingPunct="0">
              <a:spcAft>
                <a:spcPct val="0"/>
              </a:spcAft>
              <a:buClrTx/>
              <a:buFontTx/>
              <a:buChar char="•"/>
            </a:pPr>
            <a:endParaRPr lang="en-US" altLang="en-US" sz="2800" kern="0" dirty="0" smtClean="0">
              <a:solidFill>
                <a:srgbClr val="1F497D"/>
              </a:solidFill>
              <a:latin typeface="+mj-lt"/>
            </a:endParaRPr>
          </a:p>
          <a:p>
            <a:pPr lvl="0" indent="-342900" eaLnBrk="0" fontAlgn="base" hangingPunct="0">
              <a:spcAft>
                <a:spcPct val="0"/>
              </a:spcAft>
              <a:buClrTx/>
              <a:buFontTx/>
              <a:buChar char="•"/>
            </a:pPr>
            <a:endParaRPr lang="en-US" altLang="en-US" sz="2800" kern="0" dirty="0">
              <a:solidFill>
                <a:srgbClr val="1F497D"/>
              </a:solidFill>
              <a:latin typeface="+mj-lt"/>
            </a:endParaRPr>
          </a:p>
          <a:p>
            <a:endParaRPr lang="en-US" dirty="0">
              <a:solidFill>
                <a:srgbClr val="1F497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6298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History/Development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1F497D"/>
                </a:solidFill>
              </a:rPr>
              <a:t>Attended a </a:t>
            </a:r>
            <a:r>
              <a:rPr lang="en-US" sz="2400" dirty="0">
                <a:solidFill>
                  <a:srgbClr val="1F497D"/>
                </a:solidFill>
              </a:rPr>
              <a:t>session </a:t>
            </a:r>
            <a:r>
              <a:rPr lang="en-US" sz="2400" dirty="0" smtClean="0">
                <a:solidFill>
                  <a:srgbClr val="1F497D"/>
                </a:solidFill>
              </a:rPr>
              <a:t>at the </a:t>
            </a:r>
            <a:r>
              <a:rPr lang="en-US" sz="2400" dirty="0">
                <a:solidFill>
                  <a:srgbClr val="1F497D"/>
                </a:solidFill>
              </a:rPr>
              <a:t>AHVRP </a:t>
            </a:r>
            <a:r>
              <a:rPr lang="en-US" sz="2400" dirty="0" smtClean="0">
                <a:solidFill>
                  <a:srgbClr val="1F497D"/>
                </a:solidFill>
              </a:rPr>
              <a:t>Conference in Fall of 2016 on Volunteers Impacting safety from Cooper University Health care. 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1F497D"/>
                </a:solidFill>
              </a:rPr>
              <a:t>Met with Service Excellence director to determine feasibility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1F497D"/>
                </a:solidFill>
              </a:rPr>
              <a:t>Met with CNE and  Nursing ADs in January of 2017 to present a  PowerPoint as a proposal to start a similar program at SFMC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1F497D"/>
                </a:solidFill>
              </a:rPr>
              <a:t>Discussed ways the Volunteer Department would assist the Nursing Staff in preventing falls.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1F497D"/>
                </a:solidFill>
              </a:rPr>
              <a:t>ADs agreed to move forward to set up a pilot program.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1F497D"/>
                </a:solidFill>
              </a:rPr>
              <a:t>Although it was initially determined to start on  the smaller  PCU unit, eventually the pilot was started on the Orthopedic floor where a largest number of falls had occurred. </a:t>
            </a:r>
            <a:endParaRPr lang="en-US" sz="2400" dirty="0">
              <a:solidFill>
                <a:srgbClr val="1F497D"/>
              </a:solidFill>
            </a:endParaRPr>
          </a:p>
          <a:p>
            <a:endParaRPr lang="en-US" dirty="0" smtClean="0">
              <a:solidFill>
                <a:srgbClr val="1F497D"/>
              </a:solidFill>
            </a:endParaRPr>
          </a:p>
          <a:p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06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History/Development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006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1F497D"/>
                </a:solidFill>
              </a:rPr>
              <a:t>A nurse educator agreed to collaborate with Volunteer services to develop  a training session with  training materials and tools.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1F497D"/>
                </a:solidFill>
              </a:rPr>
              <a:t>A  number of meetings occurred with the Nurse educator to   work on developing  Volunteer friendly  training materials.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There </a:t>
            </a:r>
            <a:r>
              <a:rPr lang="en-US" dirty="0">
                <a:solidFill>
                  <a:srgbClr val="1F497D"/>
                </a:solidFill>
              </a:rPr>
              <a:t>were several months of delays due to the fact that a new Fall prevention policy was being developed across </a:t>
            </a:r>
            <a:r>
              <a:rPr lang="en-US" dirty="0" smtClean="0">
                <a:solidFill>
                  <a:srgbClr val="1F497D"/>
                </a:solidFill>
              </a:rPr>
              <a:t>The Health Care System</a:t>
            </a:r>
            <a:endParaRPr lang="en-US" dirty="0">
              <a:solidFill>
                <a:srgbClr val="1F497D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Initially Recruited volunteers internally who were already working on the units and  that I knew felt comfortable working on the units.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4 Volunteers were initially recruited to participate in the pilot  program</a:t>
            </a:r>
          </a:p>
        </p:txBody>
      </p:sp>
    </p:spTree>
    <p:extLst>
      <p:ext uri="{BB962C8B-B14F-4D97-AF65-F5344CB8AC3E}">
        <p14:creationId xmlns:p14="http://schemas.microsoft.com/office/powerpoint/2010/main" val="194299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Prevention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620000" cy="48006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1F497D"/>
                </a:solidFill>
              </a:rPr>
              <a:t>Once training  materials  were developed, a training session for  volunteers was planned and held on  </a:t>
            </a:r>
            <a:r>
              <a:rPr lang="en-US" dirty="0" smtClean="0">
                <a:solidFill>
                  <a:srgbClr val="1F497D"/>
                </a:solidFill>
              </a:rPr>
              <a:t>May 2</a:t>
            </a:r>
            <a:r>
              <a:rPr lang="en-US" dirty="0">
                <a:solidFill>
                  <a:srgbClr val="1F497D"/>
                </a:solidFill>
              </a:rPr>
              <a:t>, 2017. 4 volunteers were </a:t>
            </a:r>
            <a:r>
              <a:rPr lang="en-US" dirty="0" smtClean="0">
                <a:solidFill>
                  <a:srgbClr val="1F497D"/>
                </a:solidFill>
              </a:rPr>
              <a:t>trained.</a:t>
            </a:r>
            <a:endParaRPr lang="en-US" dirty="0">
              <a:solidFill>
                <a:srgbClr val="1F497D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The  </a:t>
            </a:r>
            <a:r>
              <a:rPr lang="en-US" dirty="0">
                <a:solidFill>
                  <a:srgbClr val="1F497D"/>
                </a:solidFill>
              </a:rPr>
              <a:t>Training  consisted of  2 hours of classroom training. The training included: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1F497D"/>
                </a:solidFill>
              </a:rPr>
              <a:t>Rationale for the program  including stats on falls in hospitals across the US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1F497D"/>
                </a:solidFill>
              </a:rPr>
              <a:t>An explanation and purpose of the program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1F497D"/>
                </a:solidFill>
              </a:rPr>
              <a:t>Program  goals-10% reduction in in falls on that unit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1F497D"/>
                </a:solidFill>
              </a:rPr>
              <a:t>Review </a:t>
            </a:r>
            <a:r>
              <a:rPr lang="en-US" sz="2200" dirty="0">
                <a:solidFill>
                  <a:srgbClr val="1F497D"/>
                </a:solidFill>
              </a:rPr>
              <a:t>of program components/ Volunteer responsibilities</a:t>
            </a:r>
            <a:r>
              <a:rPr lang="en-US" sz="2200" dirty="0" smtClean="0">
                <a:solidFill>
                  <a:srgbClr val="1F497D"/>
                </a:solidFill>
              </a:rPr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1F497D"/>
                </a:solidFill>
              </a:rPr>
              <a:t>Review of Hand Hygiene &amp; HIPAA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rgbClr val="1F497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97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Prevention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620000" cy="5105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Training in AIDET (Acknowledge, Introduce, Duration, Explanation, Thank you)</a:t>
            </a:r>
          </a:p>
          <a:p>
            <a:pPr marL="457200" lvl="1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1F497D"/>
                </a:solidFill>
              </a:rPr>
              <a:t>Responsibilities of the volunteers </a:t>
            </a:r>
            <a:r>
              <a:rPr lang="en-US" sz="2200" dirty="0" smtClean="0">
                <a:solidFill>
                  <a:srgbClr val="1F497D"/>
                </a:solidFill>
              </a:rPr>
              <a:t>include:</a:t>
            </a:r>
            <a:endParaRPr lang="en-US" sz="2200" dirty="0" smtClean="0">
              <a:solidFill>
                <a:srgbClr val="1F497D"/>
              </a:solidFill>
            </a:endParaRPr>
          </a:p>
          <a:p>
            <a:pPr marL="822960" lvl="2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sz="2200" dirty="0" smtClean="0">
                <a:solidFill>
                  <a:srgbClr val="1F497D"/>
                </a:solidFill>
              </a:rPr>
              <a:t>Environment </a:t>
            </a:r>
            <a:r>
              <a:rPr lang="en-US" sz="2200" dirty="0">
                <a:solidFill>
                  <a:srgbClr val="1F497D"/>
                </a:solidFill>
              </a:rPr>
              <a:t>of Care </a:t>
            </a:r>
            <a:r>
              <a:rPr lang="en-US" sz="2200" dirty="0" smtClean="0">
                <a:solidFill>
                  <a:srgbClr val="1F497D"/>
                </a:solidFill>
              </a:rPr>
              <a:t>rounds</a:t>
            </a:r>
          </a:p>
          <a:p>
            <a:pPr marL="822960" lvl="2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sz="2200" dirty="0" smtClean="0">
                <a:solidFill>
                  <a:srgbClr val="1F497D"/>
                </a:solidFill>
              </a:rPr>
              <a:t>Checking and tracking </a:t>
            </a:r>
            <a:r>
              <a:rPr lang="en-US" sz="2200" dirty="0">
                <a:solidFill>
                  <a:srgbClr val="1F497D"/>
                </a:solidFill>
              </a:rPr>
              <a:t>fall precautions </a:t>
            </a:r>
            <a:r>
              <a:rPr lang="en-US" sz="2200" dirty="0" smtClean="0">
                <a:solidFill>
                  <a:srgbClr val="1F497D"/>
                </a:solidFill>
              </a:rPr>
              <a:t>to  see if they were </a:t>
            </a:r>
            <a:r>
              <a:rPr lang="en-US" sz="2200" dirty="0">
                <a:solidFill>
                  <a:srgbClr val="1F497D"/>
                </a:solidFill>
              </a:rPr>
              <a:t>in </a:t>
            </a:r>
            <a:r>
              <a:rPr lang="en-US" sz="2200" dirty="0" smtClean="0">
                <a:solidFill>
                  <a:srgbClr val="1F497D"/>
                </a:solidFill>
              </a:rPr>
              <a:t>place.</a:t>
            </a:r>
          </a:p>
          <a:p>
            <a:pPr marL="822960" lvl="2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sz="2200" dirty="0" smtClean="0">
                <a:solidFill>
                  <a:srgbClr val="1F497D"/>
                </a:solidFill>
              </a:rPr>
              <a:t>Simple </a:t>
            </a:r>
            <a:r>
              <a:rPr lang="en-US" sz="2200" dirty="0">
                <a:solidFill>
                  <a:srgbClr val="1F497D"/>
                </a:solidFill>
              </a:rPr>
              <a:t>education for the  </a:t>
            </a:r>
            <a:r>
              <a:rPr lang="en-US" sz="2200" dirty="0" smtClean="0">
                <a:solidFill>
                  <a:srgbClr val="1F497D"/>
                </a:solidFill>
              </a:rPr>
              <a:t>patient/and </a:t>
            </a:r>
            <a:r>
              <a:rPr lang="en-US" sz="2200" dirty="0">
                <a:solidFill>
                  <a:srgbClr val="1F497D"/>
                </a:solidFill>
              </a:rPr>
              <a:t>or family member when </a:t>
            </a:r>
            <a:r>
              <a:rPr lang="en-US" sz="2200" dirty="0" smtClean="0">
                <a:solidFill>
                  <a:srgbClr val="1F497D"/>
                </a:solidFill>
              </a:rPr>
              <a:t>appropriate</a:t>
            </a:r>
            <a:endParaRPr lang="en-US" sz="2200" dirty="0">
              <a:solidFill>
                <a:srgbClr val="1F497D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1F497D"/>
                </a:solidFill>
              </a:rPr>
              <a:t>In addition to the required  classroom training 2  hours of shadowing time  with the  Nurse educator was required ( 1:1 or 1:2)</a:t>
            </a:r>
          </a:p>
          <a:p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8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r>
              <a:rPr lang="en-US" dirty="0" smtClean="0"/>
              <a:t>Fall Prevention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620000" cy="5029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1F497D"/>
                </a:solidFill>
              </a:rPr>
              <a:t>Volunteers are instructed to  ask for a list from the charge nurse on the unit when they arrive. They visit with patients who are rated on the Schmidt scale( fall  risk assessment)  of 3 or higher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Tools </a:t>
            </a:r>
            <a:r>
              <a:rPr lang="en-US" dirty="0">
                <a:solidFill>
                  <a:srgbClr val="1F497D"/>
                </a:solidFill>
              </a:rPr>
              <a:t>utilized  include  the bedside Fall Collection Tool and </a:t>
            </a:r>
            <a:r>
              <a:rPr lang="en-US" dirty="0" smtClean="0">
                <a:solidFill>
                  <a:srgbClr val="1F497D"/>
                </a:solidFill>
              </a:rPr>
              <a:t>an </a:t>
            </a:r>
            <a:r>
              <a:rPr lang="en-US" dirty="0">
                <a:solidFill>
                  <a:srgbClr val="1F497D"/>
                </a:solidFill>
              </a:rPr>
              <a:t>easy to understand  brochure to give to the patient/and or family members when appropriate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1F497D"/>
                </a:solidFill>
              </a:rPr>
              <a:t>Volunteers were trained on how to correctly collect data and  how to obtain assistance from clinical staff when needed to correct fall precautions not in place ( bed alarms, etc.)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Volunteers are instructed to  ask for a list from the charge nurse on the unit when they arrive. They visit with patients who are rated on the Schmidt scale of 3 or higher.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F497D"/>
                </a:solidFill>
              </a:rPr>
              <a:t>Results on  the Ortho Floor to date seem to  be positive</a:t>
            </a:r>
          </a:p>
          <a:p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1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"/>
            <a:ext cx="51816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545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Times New Roman"/>
                <a:ea typeface="Calibri"/>
              </a:rPr>
              <a:t>Saint Francis Medical Center Volunteer </a:t>
            </a:r>
            <a:r>
              <a:rPr lang="en-US" sz="2400" b="1" dirty="0" smtClean="0">
                <a:solidFill>
                  <a:schemeClr val="tx1"/>
                </a:solidFill>
                <a:latin typeface="Times New Roman"/>
                <a:ea typeface="Calibri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/>
                <a:ea typeface="Calibri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/>
                <a:ea typeface="Calibri"/>
              </a:rPr>
              <a:t>Fall </a:t>
            </a:r>
            <a:r>
              <a:rPr lang="en-US" sz="2400" b="1" dirty="0">
                <a:solidFill>
                  <a:schemeClr val="tx1"/>
                </a:solidFill>
                <a:latin typeface="Times New Roman"/>
                <a:ea typeface="Calibri"/>
              </a:rPr>
              <a:t>Data Collection Tool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569102"/>
              </p:ext>
            </p:extLst>
          </p:nvPr>
        </p:nvGraphicFramePr>
        <p:xfrm>
          <a:off x="480767" y="2590800"/>
          <a:ext cx="7619998" cy="3527249"/>
        </p:xfrm>
        <a:graphic>
          <a:graphicData uri="http://schemas.openxmlformats.org/drawingml/2006/table">
            <a:tbl>
              <a:tblPr firstRow="1" firstCol="1" bandRow="1"/>
              <a:tblGrid>
                <a:gridCol w="862641"/>
                <a:gridCol w="527170"/>
                <a:gridCol w="527170"/>
                <a:gridCol w="527170"/>
                <a:gridCol w="1006415"/>
                <a:gridCol w="670943"/>
                <a:gridCol w="670943"/>
                <a:gridCol w="527170"/>
                <a:gridCol w="670943"/>
                <a:gridCol w="766792"/>
                <a:gridCol w="862641"/>
              </a:tblGrid>
              <a:tr h="7054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Last Name &amp; Room #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Door Fall sign visible?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WB Fall Sign Use?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Call Bell in reach?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Possession in reach?  Glasses, tissues, water, etc.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Yellow Risk Band On?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Yellow Non-slip socks on?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Gait Belt in room?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Bed in low position?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# Side rails up?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Bed (B) OR Chair (C) alarm use?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7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Y  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0  1  2  3  4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        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   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Y  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0  1  2  3  4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        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Y  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0  1  2  3  4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        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Y  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0  1  2  3  4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        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Y  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0  1  2  3  4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        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Y  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0  1  2  3  4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        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Y  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0  1  2  3  4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        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Y  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    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0  1  2  3  4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        Y    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3845" y="1981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Volunteer Name:  ___________________________________                          Date:  ________________________ 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Unit: _________________________         # Pt. seen today_____    # Pt. Fall Risk__________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(# Patients with Fall Risk of 3 and above on unit)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845" y="6324600"/>
            <a:ext cx="7633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 These areas require  immediate attention-contact PCT or nurse/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collect data where patient is located ( bed/chair)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cid:image001.jpg@01D1BB43.6030AA2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1504950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0362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1291</TotalTime>
  <Words>1318</Words>
  <Application>Microsoft Office PowerPoint</Application>
  <PresentationFormat>On-screen Show (4:3)</PresentationFormat>
  <Paragraphs>262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How Volunteers Can Impact Patient Safety </vt:lpstr>
      <vt:lpstr>How Volunteers Can Impact Patient Safety</vt:lpstr>
      <vt:lpstr>History/Development</vt:lpstr>
      <vt:lpstr>History/Development</vt:lpstr>
      <vt:lpstr>Fall Prevention Training</vt:lpstr>
      <vt:lpstr>Fall Prevention Training</vt:lpstr>
      <vt:lpstr>Fall Prevention Training</vt:lpstr>
      <vt:lpstr>PowerPoint Presentation</vt:lpstr>
      <vt:lpstr>Saint Francis Medical Center Volunteer  Fall Data Collection Tool</vt:lpstr>
      <vt:lpstr>PowerPoint Presentation</vt:lpstr>
      <vt:lpstr>PowerPoint Presentation</vt:lpstr>
      <vt:lpstr>PowerPoint Presentation</vt:lpstr>
      <vt:lpstr>SFMC 4th Floor Fall Rate</vt:lpstr>
      <vt:lpstr>Volunteer Falls Prevention Data Collection: 4th floor</vt:lpstr>
      <vt:lpstr>Future Direction &amp; Continued Expansion</vt:lpstr>
      <vt:lpstr>Continued Expansion, Future Direction &amp;</vt:lpstr>
      <vt:lpstr>PowerPoint Presentation</vt:lpstr>
      <vt:lpstr>Benefits of  the Program</vt:lpstr>
      <vt:lpstr>What Questions Do You Have?</vt:lpstr>
    </vt:vector>
  </TitlesOfParts>
  <Company>Bon Secours Health System,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Volunteers Impacting  Patient Safety</dc:title>
  <dc:creator>Pinkleton, Pamela J</dc:creator>
  <cp:lastModifiedBy>Foerster, Deidre</cp:lastModifiedBy>
  <cp:revision>123</cp:revision>
  <cp:lastPrinted>2018-03-22T17:35:11Z</cp:lastPrinted>
  <dcterms:created xsi:type="dcterms:W3CDTF">2017-04-19T15:21:12Z</dcterms:created>
  <dcterms:modified xsi:type="dcterms:W3CDTF">2018-03-22T18:11:49Z</dcterms:modified>
</cp:coreProperties>
</file>